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1" r:id="rId4"/>
    <p:sldId id="260" r:id="rId5"/>
    <p:sldId id="267" r:id="rId6"/>
    <p:sldId id="268" r:id="rId7"/>
    <p:sldId id="259" r:id="rId8"/>
    <p:sldId id="266" r:id="rId9"/>
    <p:sldId id="265" r:id="rId10"/>
    <p:sldId id="264" r:id="rId11"/>
    <p:sldId id="263" r:id="rId12"/>
    <p:sldId id="275" r:id="rId13"/>
    <p:sldId id="274" r:id="rId14"/>
    <p:sldId id="276" r:id="rId15"/>
    <p:sldId id="273" r:id="rId16"/>
    <p:sldId id="272" r:id="rId17"/>
    <p:sldId id="271" r:id="rId18"/>
    <p:sldId id="270" r:id="rId19"/>
    <p:sldId id="277" r:id="rId20"/>
    <p:sldId id="269" r:id="rId21"/>
    <p:sldId id="279" r:id="rId22"/>
    <p:sldId id="285" r:id="rId23"/>
    <p:sldId id="284" r:id="rId24"/>
    <p:sldId id="283" r:id="rId25"/>
    <p:sldId id="286" r:id="rId26"/>
    <p:sldId id="282" r:id="rId27"/>
    <p:sldId id="287" r:id="rId28"/>
    <p:sldId id="281" r:id="rId29"/>
    <p:sldId id="288" r:id="rId30"/>
    <p:sldId id="293" r:id="rId31"/>
    <p:sldId id="292" r:id="rId32"/>
    <p:sldId id="280" r:id="rId33"/>
    <p:sldId id="291" r:id="rId34"/>
    <p:sldId id="290" r:id="rId35"/>
    <p:sldId id="289" r:id="rId36"/>
    <p:sldId id="278" r:id="rId37"/>
    <p:sldId id="298" r:id="rId38"/>
    <p:sldId id="297" r:id="rId39"/>
    <p:sldId id="296" r:id="rId40"/>
    <p:sldId id="295" r:id="rId41"/>
    <p:sldId id="299" r:id="rId42"/>
    <p:sldId id="294" r:id="rId43"/>
    <p:sldId id="308" r:id="rId44"/>
    <p:sldId id="307" r:id="rId45"/>
    <p:sldId id="309" r:id="rId46"/>
    <p:sldId id="310" r:id="rId47"/>
    <p:sldId id="311" r:id="rId48"/>
    <p:sldId id="312" r:id="rId49"/>
    <p:sldId id="314" r:id="rId50"/>
    <p:sldId id="315" r:id="rId51"/>
    <p:sldId id="316" r:id="rId52"/>
    <p:sldId id="30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35" d="100"/>
          <a:sy n="35" d="100"/>
        </p:scale>
        <p:origin x="104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6E026-0D3F-4CDE-B103-029FF8EB598B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65A11-F80A-42D7-901D-AD6EC379DD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4827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65A11-F80A-42D7-901D-AD6EC379DDAE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42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142A9-7B94-4F1E-9B1D-8DDB17937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7D7D6-E945-7148-9EB8-4FA2B66D95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902B3-2DEA-B394-C646-2493D09C9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079D-A439-4D46-A468-EA3DEFA9C220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FA1D2-AD22-C1EC-8524-10059E222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AC10A-4B5E-238C-C313-E6FBC6316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FCFB-1FE7-4271-B007-1993AF956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964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2D6E6-EC9F-3C91-F3D9-35A03DE34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7DE69-AB1F-60EE-24FD-32CF7931C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E1AB7-8E48-B749-0BF1-40C91A9C4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079D-A439-4D46-A468-EA3DEFA9C220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37930-A822-F398-C3A7-E48987DB2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3C27C-9726-E40B-2EA0-90CE6F540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FCFB-1FE7-4271-B007-1993AF956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97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A7CD80-35A7-0C21-9572-9B7BB2CCFD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B218E-3427-A621-ABC2-8400E1475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24D2C-14FA-AD60-AA20-D9F6A448F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079D-A439-4D46-A468-EA3DEFA9C220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747BD-BEC0-6C94-1222-8D3F00024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84341-4234-4FBC-8E43-246E8427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FCFB-1FE7-4271-B007-1993AF956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02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1EAB-8FED-3A5E-698A-7FB78A8C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86F0A-04BF-BB31-54D5-3C86FDA19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9D8D4-D4CC-03F8-6804-20BF76AE5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079D-A439-4D46-A468-EA3DEFA9C220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6614E-7EE4-7DC1-4826-A7C22B632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2C453-DA60-2067-D1DC-4136A6DA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FCFB-1FE7-4271-B007-1993AF956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009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91CA-B53C-83BE-F10F-90F149C15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B6A3F-5438-6ACC-C97C-F8BD5BC77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7BF2-564A-52D5-B645-12DE19833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079D-A439-4D46-A468-EA3DEFA9C220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72FE4-C8C0-16BE-9977-F10CFCBEB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EF30E-2C5A-9F45-A47B-BE18668C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FCFB-1FE7-4271-B007-1993AF956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918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86043-3B66-17CF-3B18-2BD7AD59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AF6F2-DE74-BF01-4EBC-5527DF281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C1BFA0-37E4-823C-2EFC-20DF52944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3BF2BB-9CAC-8079-AA66-A35A2D85F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079D-A439-4D46-A468-EA3DEFA9C220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80CA1-3862-1FFE-D6F6-4555B2E2A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9735C-C7C5-B6F0-97D8-D4A87B1B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FCFB-1FE7-4271-B007-1993AF956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19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C4210-1F65-BABE-D359-705376EE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18002-BD0E-D548-9CEE-E7AE39918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2B91A-B873-736C-D573-49D4C0F85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B5CCA2-57B5-F4D7-5D50-CFB2F25B6E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708DED-EAAF-407A-1345-C3E521075F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8C81A8-16E4-AF1E-A857-9C99C5CE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079D-A439-4D46-A468-EA3DEFA9C220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63D890-ADCB-2855-C41F-27926FD84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DA16D8-B8BB-FDD2-18C4-EAE5EA432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FCFB-1FE7-4271-B007-1993AF956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05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B60B-8D2B-FFCA-3D59-C811F396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70A625-78EB-7474-EE85-13897D57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079D-A439-4D46-A468-EA3DEFA9C220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0B18BF-A1A2-6919-5A22-BE9A9099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3565E-C259-BE0A-F791-B1869FFF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FCFB-1FE7-4271-B007-1993AF956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263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ECCA8-6F3D-E5C0-59E8-2C4F55FEC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079D-A439-4D46-A468-EA3DEFA9C220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E7AB56-402B-C6D2-AF14-6E036EBE9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37F20-8A08-4A82-67D1-907855CD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FCFB-1FE7-4271-B007-1993AF956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3303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66A2-6DA7-6137-00A0-91D510212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1CEFD-ED20-93ED-4B24-F2D9EEA85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69D31-5AE3-1544-C43D-ABB0A9A56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C99AB-8B2E-2B12-865A-BCFFD3E3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079D-A439-4D46-A468-EA3DEFA9C220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78DF5-9317-0E14-8F13-5A78144F7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AC87A-7E5C-EED2-E9A0-99C9C901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FCFB-1FE7-4271-B007-1993AF956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405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D5719-7F70-E5D0-3F1D-ADC78203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5F4CC4-D282-3B31-6E0D-4981C13C2F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917EA-9286-E8F5-EFDB-BDA03EAEF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CE06F-2F98-17A9-14BA-1AD224C72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F079D-A439-4D46-A468-EA3DEFA9C220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17B82-55E2-B0A0-5E27-901C5CEDD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92CA7-525F-EF21-1C25-793F6865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EFCFB-1FE7-4271-B007-1993AF956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417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886366-749C-8DB0-A5E9-B8C29BAAC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2E5E-3C9B-63CC-78FC-D8C7390F0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3ABA7-61C0-F98A-56E9-2DC57F7942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F079D-A439-4D46-A468-EA3DEFA9C220}" type="datetimeFigureOut">
              <a:rPr lang="en-IN" smtClean="0"/>
              <a:t>25-09-2025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4A6A6-A343-39FF-7D19-8ABC91E89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23607-FA04-5175-3F52-2BE3BED46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EFCFB-1FE7-4271-B007-1993AF956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85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32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AA62C-D2EF-0562-A023-F85CEDC01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4717" y="52639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KICK</a:t>
            </a:r>
            <a:r>
              <a:rPr lang="en-US" dirty="0">
                <a:solidFill>
                  <a:schemeClr val="accent6"/>
                </a:solidFill>
                <a:latin typeface="Arial Rounded MT Bold" panose="020F0704030504030204" pitchFamily="34" charset="0"/>
              </a:rPr>
              <a:t>STARTER</a:t>
            </a:r>
            <a:br>
              <a:rPr lang="en-US" dirty="0">
                <a:solidFill>
                  <a:schemeClr val="accent6"/>
                </a:solidFill>
                <a:latin typeface="Arial Rounded MT Bold" panose="020F0704030504030204" pitchFamily="34" charset="0"/>
              </a:rPr>
            </a:br>
            <a:br>
              <a:rPr lang="en-US" dirty="0">
                <a:solidFill>
                  <a:schemeClr val="accent6"/>
                </a:solidFill>
                <a:latin typeface="Arial Rounded MT Bold" panose="020F0704030504030204" pitchFamily="34" charset="0"/>
              </a:rPr>
            </a:br>
            <a:r>
              <a:rPr lang="en-IN" sz="3900" dirty="0"/>
              <a:t>Understanding Crowdfunding Through Data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8DC12-4FCA-810C-A749-9E428554B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0" y="5131676"/>
            <a:ext cx="4572000" cy="1726324"/>
          </a:xfrm>
        </p:spPr>
        <p:txBody>
          <a:bodyPr/>
          <a:lstStyle/>
          <a:p>
            <a:pPr algn="l"/>
            <a:r>
              <a:rPr lang="en-US" dirty="0"/>
              <a:t>Presentation by </a:t>
            </a:r>
          </a:p>
          <a:p>
            <a:pPr algn="l"/>
            <a:r>
              <a:rPr lang="en-US" dirty="0"/>
              <a:t>Mohd Burhan Uddin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55C04-A7B3-26E7-9848-9B6DEFFC9AF6}"/>
              </a:ext>
            </a:extLst>
          </p:cNvPr>
          <p:cNvSpPr txBox="1"/>
          <p:nvPr/>
        </p:nvSpPr>
        <p:spPr>
          <a:xfrm>
            <a:off x="136634" y="4141076"/>
            <a:ext cx="246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: 19</a:t>
            </a:r>
            <a:r>
              <a:rPr lang="en-US" baseline="30000" dirty="0"/>
              <a:t>th</a:t>
            </a:r>
            <a:r>
              <a:rPr lang="en-US" dirty="0"/>
              <a:t> July 2025</a:t>
            </a:r>
          </a:p>
        </p:txBody>
      </p:sp>
    </p:spTree>
    <p:extLst>
      <p:ext uri="{BB962C8B-B14F-4D97-AF65-F5344CB8AC3E}">
        <p14:creationId xmlns:p14="http://schemas.microsoft.com/office/powerpoint/2010/main" val="2293580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4BD64E-CFD9-63A4-8428-7333EE0E9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DC087C-5F0E-FCE7-C42F-3B9AA3AAC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3" r="69741" b="11265"/>
          <a:stretch>
            <a:fillRect/>
          </a:stretch>
        </p:blipFill>
        <p:spPr>
          <a:xfrm>
            <a:off x="278524" y="367862"/>
            <a:ext cx="3689131" cy="580171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5E928A7-1EF5-8583-0FA4-A3BD3D9CC11D}"/>
              </a:ext>
            </a:extLst>
          </p:cNvPr>
          <p:cNvSpPr/>
          <p:nvPr/>
        </p:nvSpPr>
        <p:spPr>
          <a:xfrm>
            <a:off x="4771697" y="2774731"/>
            <a:ext cx="2207173" cy="1030014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0A5008-1107-7D95-5786-E0B546E05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5" r="70086" b="10345"/>
          <a:stretch>
            <a:fillRect/>
          </a:stretch>
        </p:blipFill>
        <p:spPr>
          <a:xfrm>
            <a:off x="7651532" y="420414"/>
            <a:ext cx="3647090" cy="578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78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E03DF0-BA8D-F499-605C-BF180FCB1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E3753-63AF-E2E2-164B-7C822ED8B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8" r="55138" b="7739"/>
          <a:stretch>
            <a:fillRect/>
          </a:stretch>
        </p:blipFill>
        <p:spPr>
          <a:xfrm>
            <a:off x="136634" y="220718"/>
            <a:ext cx="4687613" cy="6295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FFE86D-B3A3-33D3-282E-A69C52468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3" r="51466" b="8352"/>
          <a:stretch>
            <a:fillRect/>
          </a:stretch>
        </p:blipFill>
        <p:spPr>
          <a:xfrm>
            <a:off x="6989380" y="241737"/>
            <a:ext cx="5118538" cy="62431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A666398-17B3-EA5E-EA38-34BE49E5C6A4}"/>
              </a:ext>
            </a:extLst>
          </p:cNvPr>
          <p:cNvSpPr/>
          <p:nvPr/>
        </p:nvSpPr>
        <p:spPr>
          <a:xfrm>
            <a:off x="5076497" y="2827283"/>
            <a:ext cx="1576551" cy="714703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71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E26D95-80FD-1FDC-18EC-D70F43DFA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984B8A-E380-A9F9-575B-33B888EDCEA0}"/>
              </a:ext>
            </a:extLst>
          </p:cNvPr>
          <p:cNvSpPr txBox="1"/>
          <p:nvPr/>
        </p:nvSpPr>
        <p:spPr>
          <a:xfrm>
            <a:off x="1954924" y="1429407"/>
            <a:ext cx="85764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2.</a:t>
            </a:r>
            <a:r>
              <a:rPr lang="en-IN" sz="5500" b="1" dirty="0"/>
              <a:t> Visualization Using EXCEL</a:t>
            </a:r>
            <a:endParaRPr lang="en-IN" sz="5500" dirty="0"/>
          </a:p>
        </p:txBody>
      </p:sp>
    </p:spTree>
    <p:extLst>
      <p:ext uri="{BB962C8B-B14F-4D97-AF65-F5344CB8AC3E}">
        <p14:creationId xmlns:p14="http://schemas.microsoft.com/office/powerpoint/2010/main" val="668073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84E2E4-0BAD-6FE0-B901-07EBB8754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439F0-9E6E-1CAD-DDE4-F5C671005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01" r="47759" b="7586"/>
          <a:stretch>
            <a:fillRect/>
          </a:stretch>
        </p:blipFill>
        <p:spPr>
          <a:xfrm>
            <a:off x="504496" y="830316"/>
            <a:ext cx="11151477" cy="54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5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915D4C-D5C1-524B-07C9-BF7D31B95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866D8C-41D4-DF19-1D4E-2EA102C45F4C}"/>
              </a:ext>
            </a:extLst>
          </p:cNvPr>
          <p:cNvSpPr txBox="1"/>
          <p:nvPr/>
        </p:nvSpPr>
        <p:spPr>
          <a:xfrm>
            <a:off x="1487214" y="1429407"/>
            <a:ext cx="921757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2.</a:t>
            </a:r>
            <a:r>
              <a:rPr lang="en-IN" sz="5500" b="1" dirty="0"/>
              <a:t> Visualization Using Power bi</a:t>
            </a:r>
            <a:endParaRPr lang="en-IN" sz="5500" dirty="0"/>
          </a:p>
        </p:txBody>
      </p:sp>
    </p:spTree>
    <p:extLst>
      <p:ext uri="{BB962C8B-B14F-4D97-AF65-F5344CB8AC3E}">
        <p14:creationId xmlns:p14="http://schemas.microsoft.com/office/powerpoint/2010/main" val="3282933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715E88-51F7-5C9F-CE39-01FC8EB00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5BC19-1C30-8816-246B-2BCF4B8FC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" t="22069" r="33276" b="13870"/>
          <a:stretch>
            <a:fillRect/>
          </a:stretch>
        </p:blipFill>
        <p:spPr>
          <a:xfrm>
            <a:off x="446689" y="483476"/>
            <a:ext cx="11298622" cy="591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5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6B7C82-9565-B3AF-AA83-A4CA5B756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99D9EA-450E-87A5-8BD5-33F2006CA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t="22069" r="33276" b="14023"/>
          <a:stretch>
            <a:fillRect/>
          </a:stretch>
        </p:blipFill>
        <p:spPr>
          <a:xfrm>
            <a:off x="336331" y="515007"/>
            <a:ext cx="11519339" cy="608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56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09E297-CADC-8CCD-8EB8-25C48CB0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B5C9D8-0E0D-5A65-6225-85780CA3F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" t="22682" r="33534" b="14483"/>
          <a:stretch>
            <a:fillRect/>
          </a:stretch>
        </p:blipFill>
        <p:spPr>
          <a:xfrm>
            <a:off x="289035" y="325822"/>
            <a:ext cx="11613931" cy="637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05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A0B989-5E89-2C2F-5FC5-A5E5CE791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447CDD-E7C4-45B9-0982-3822353E4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" t="21915" r="33189" b="14176"/>
          <a:stretch>
            <a:fillRect/>
          </a:stretch>
        </p:blipFill>
        <p:spPr>
          <a:xfrm>
            <a:off x="320565" y="367863"/>
            <a:ext cx="11550870" cy="621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35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B7050-0C18-BE90-BF27-3CBAE5973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E81570-23A3-1BFF-D3DC-43521C36EB58}"/>
              </a:ext>
            </a:extLst>
          </p:cNvPr>
          <p:cNvSpPr txBox="1"/>
          <p:nvPr/>
        </p:nvSpPr>
        <p:spPr>
          <a:xfrm>
            <a:off x="1487214" y="1429407"/>
            <a:ext cx="921757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2.</a:t>
            </a:r>
            <a:r>
              <a:rPr lang="en-IN" sz="5500" b="1" dirty="0"/>
              <a:t> Visualization Using Tableau</a:t>
            </a:r>
          </a:p>
        </p:txBody>
      </p:sp>
    </p:spTree>
    <p:extLst>
      <p:ext uri="{BB962C8B-B14F-4D97-AF65-F5344CB8AC3E}">
        <p14:creationId xmlns:p14="http://schemas.microsoft.com/office/powerpoint/2010/main" val="3113617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33C571-B2E3-2BE5-5A4D-2435E1DEBD3C}"/>
              </a:ext>
            </a:extLst>
          </p:cNvPr>
          <p:cNvSpPr txBox="1"/>
          <p:nvPr/>
        </p:nvSpPr>
        <p:spPr>
          <a:xfrm>
            <a:off x="536028" y="788276"/>
            <a:ext cx="11109434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stellar" panose="020A0402060406010301" pitchFamily="18" charset="0"/>
              </a:rPr>
              <a:t>INTRODUCTION</a:t>
            </a:r>
          </a:p>
          <a:p>
            <a:r>
              <a:rPr lang="en-IN" sz="3500" dirty="0"/>
              <a:t>What is Kickstarter?</a:t>
            </a:r>
          </a:p>
          <a:p>
            <a:r>
              <a:rPr lang="en-US" sz="3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Kickstarter</a:t>
            </a: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is a </a:t>
            </a:r>
            <a:r>
              <a:rPr lang="en-US" sz="3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crowdfunding platform</a:t>
            </a: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helps creators raise funds for creative projects across categories like </a:t>
            </a:r>
            <a:r>
              <a:rPr lang="en-US" sz="3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art, technology, design, film, games, and music</a:t>
            </a: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Launched in 2009, it operates on an </a:t>
            </a:r>
            <a:r>
              <a:rPr lang="en-US" sz="3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all-or-nothing funding model</a:t>
            </a:r>
            <a:r>
              <a:rPr lang="en-US" sz="3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where projects only receive funds if they meet or exceed their goal.</a:t>
            </a:r>
            <a:endParaRPr lang="en-IN" sz="3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3000" dirty="0">
              <a:latin typeface="Castellar" panose="020A0402060406010301" pitchFamily="18" charset="0"/>
            </a:endParaRPr>
          </a:p>
          <a:p>
            <a:pPr algn="ctr"/>
            <a:endParaRPr lang="en-US" sz="3000" dirty="0">
              <a:latin typeface="Castellar" panose="020A0402060406010301" pitchFamily="18" charset="0"/>
            </a:endParaRPr>
          </a:p>
          <a:p>
            <a:pPr algn="ctr"/>
            <a:endParaRPr lang="en-US" sz="3000" dirty="0">
              <a:latin typeface="Castellar" panose="020A0402060406010301" pitchFamily="18" charset="0"/>
            </a:endParaRPr>
          </a:p>
          <a:p>
            <a:pPr algn="ctr"/>
            <a:endParaRPr lang="en-IN" sz="3000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589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3F6145-85D0-0D4B-7839-370981DFD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35FAA-41A2-A95C-E427-4F73E4913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1" t="18544" r="17328" b="17242"/>
          <a:stretch>
            <a:fillRect/>
          </a:stretch>
        </p:blipFill>
        <p:spPr>
          <a:xfrm>
            <a:off x="346841" y="325820"/>
            <a:ext cx="11698014" cy="627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55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629145-CE17-848F-0D81-17045A071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06EE7E-EE99-2B67-9E82-BCAD511FE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9" t="18239" r="17500" b="16627"/>
          <a:stretch>
            <a:fillRect/>
          </a:stretch>
        </p:blipFill>
        <p:spPr>
          <a:xfrm>
            <a:off x="220717" y="241737"/>
            <a:ext cx="11719035" cy="646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55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D41703-432E-E7FE-4DF4-DDB47CEE3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734F5-1543-F003-DEED-2CCA5D5D3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8" t="18544" r="17758" b="17243"/>
          <a:stretch>
            <a:fillRect/>
          </a:stretch>
        </p:blipFill>
        <p:spPr>
          <a:xfrm>
            <a:off x="199697" y="308905"/>
            <a:ext cx="11803117" cy="639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87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72C907-DCF0-9913-272A-A141832AB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F687AE-DF4D-6FBD-939B-0864521890D4}"/>
              </a:ext>
            </a:extLst>
          </p:cNvPr>
          <p:cNvSpPr txBox="1"/>
          <p:nvPr/>
        </p:nvSpPr>
        <p:spPr>
          <a:xfrm>
            <a:off x="2207171" y="1692165"/>
            <a:ext cx="818755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3.MODELING USING  EXCEL</a:t>
            </a:r>
            <a:endParaRPr lang="en-IN" sz="5500" dirty="0"/>
          </a:p>
        </p:txBody>
      </p:sp>
    </p:spTree>
    <p:extLst>
      <p:ext uri="{BB962C8B-B14F-4D97-AF65-F5344CB8AC3E}">
        <p14:creationId xmlns:p14="http://schemas.microsoft.com/office/powerpoint/2010/main" val="1627459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4FD104-C7F2-3B21-FB00-3BE186ECD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31B177-07D9-C2A9-BDCF-FD954C7C5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7" b="9425"/>
          <a:stretch>
            <a:fillRect/>
          </a:stretch>
        </p:blipFill>
        <p:spPr>
          <a:xfrm>
            <a:off x="388882" y="213794"/>
            <a:ext cx="11550869" cy="641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13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BFA3A5-B7F5-593A-1BAA-B1EB3B783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DDB2AC-7584-D7AB-8C84-E2896D31CB1A}"/>
              </a:ext>
            </a:extLst>
          </p:cNvPr>
          <p:cNvSpPr txBox="1"/>
          <p:nvPr/>
        </p:nvSpPr>
        <p:spPr>
          <a:xfrm>
            <a:off x="1671144" y="1692165"/>
            <a:ext cx="88497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3.MODELING USING Power bi</a:t>
            </a:r>
            <a:endParaRPr lang="en-IN" sz="5500" dirty="0"/>
          </a:p>
        </p:txBody>
      </p:sp>
    </p:spTree>
    <p:extLst>
      <p:ext uri="{BB962C8B-B14F-4D97-AF65-F5344CB8AC3E}">
        <p14:creationId xmlns:p14="http://schemas.microsoft.com/office/powerpoint/2010/main" val="2558931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837A24-B037-1540-7290-B5426815C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9A290-5532-EFDB-F2B6-7D3A4945F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1" t="3372" r="36552" b="7740"/>
          <a:stretch>
            <a:fillRect/>
          </a:stretch>
        </p:blipFill>
        <p:spPr>
          <a:xfrm>
            <a:off x="336331" y="283779"/>
            <a:ext cx="11351172" cy="636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46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63EF29-3E43-8A0C-303E-DA98D0FB4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D1A66D-74F3-1B97-AABB-02BAB69A76C5}"/>
              </a:ext>
            </a:extLst>
          </p:cNvPr>
          <p:cNvSpPr txBox="1"/>
          <p:nvPr/>
        </p:nvSpPr>
        <p:spPr>
          <a:xfrm>
            <a:off x="1671144" y="1692165"/>
            <a:ext cx="88497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3.MODELING USING Tableau</a:t>
            </a:r>
          </a:p>
        </p:txBody>
      </p:sp>
    </p:spTree>
    <p:extLst>
      <p:ext uri="{BB962C8B-B14F-4D97-AF65-F5344CB8AC3E}">
        <p14:creationId xmlns:p14="http://schemas.microsoft.com/office/powerpoint/2010/main" val="1935304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D9655D-0985-BA23-4538-744A3FD62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04AF5C-B5E3-C3E2-5096-B05033C9C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2"/>
          <a:stretch>
            <a:fillRect/>
          </a:stretch>
        </p:blipFill>
        <p:spPr>
          <a:xfrm>
            <a:off x="199697" y="445377"/>
            <a:ext cx="11792607" cy="62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3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587CF3-D5EA-0632-3D5C-82DB869B8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988B64-5F96-CB4C-56CC-820ED40DE9AE}"/>
              </a:ext>
            </a:extLst>
          </p:cNvPr>
          <p:cNvSpPr txBox="1"/>
          <p:nvPr/>
        </p:nvSpPr>
        <p:spPr>
          <a:xfrm>
            <a:off x="1881351" y="1639613"/>
            <a:ext cx="8849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4.</a:t>
            </a:r>
            <a:r>
              <a:rPr lang="en-IN" sz="6000" b="1" dirty="0"/>
              <a:t> Text Analysis Using</a:t>
            </a:r>
            <a:r>
              <a:rPr lang="en-IN" sz="6000" dirty="0"/>
              <a:t> SQL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555643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C075D1-395D-79BC-D126-E5FD1039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8F4C3-43A4-1525-E00A-663BD8A62D3D}"/>
              </a:ext>
            </a:extLst>
          </p:cNvPr>
          <p:cNvSpPr txBox="1"/>
          <p:nvPr/>
        </p:nvSpPr>
        <p:spPr>
          <a:xfrm>
            <a:off x="231228" y="472965"/>
            <a:ext cx="120553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Why Kickstarter is Interesting to Data Analysts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9CC25-4129-681A-6215-47FC3FBCBF17}"/>
              </a:ext>
            </a:extLst>
          </p:cNvPr>
          <p:cNvSpPr txBox="1"/>
          <p:nvPr/>
        </p:nvSpPr>
        <p:spPr>
          <a:xfrm>
            <a:off x="315309" y="1618594"/>
            <a:ext cx="102055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4400" dirty="0"/>
              <a:t>Rich historical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4400" dirty="0"/>
              <a:t>S</a:t>
            </a:r>
            <a:r>
              <a:rPr lang="en-US" sz="4400" dirty="0" err="1"/>
              <a:t>tructured</a:t>
            </a:r>
            <a:r>
              <a:rPr lang="en-US" sz="4400" dirty="0"/>
              <a:t> and unstructured data (numeric + text)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4400" dirty="0"/>
              <a:t>Available datasets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400" dirty="0"/>
              <a:t>Real-world predictive modeling use case</a:t>
            </a:r>
          </a:p>
        </p:txBody>
      </p:sp>
    </p:spTree>
    <p:extLst>
      <p:ext uri="{BB962C8B-B14F-4D97-AF65-F5344CB8AC3E}">
        <p14:creationId xmlns:p14="http://schemas.microsoft.com/office/powerpoint/2010/main" val="2282838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363FDE-65CB-6346-D10B-F401BB674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790108-67C9-AA20-8C63-09A0A4ED0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22069" r="30517" b="53870"/>
          <a:stretch>
            <a:fillRect/>
          </a:stretch>
        </p:blipFill>
        <p:spPr>
          <a:xfrm>
            <a:off x="1524000" y="725214"/>
            <a:ext cx="9753600" cy="1881352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3DEF083C-B8DC-092E-1AA7-57114E905202}"/>
              </a:ext>
            </a:extLst>
          </p:cNvPr>
          <p:cNvSpPr/>
          <p:nvPr/>
        </p:nvSpPr>
        <p:spPr>
          <a:xfrm>
            <a:off x="5507421" y="2680138"/>
            <a:ext cx="1355834" cy="809296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1F21A-AADB-3FBF-763A-7D8F489CC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" t="19923" r="32931" b="34560"/>
          <a:stretch>
            <a:fillRect/>
          </a:stretch>
        </p:blipFill>
        <p:spPr>
          <a:xfrm>
            <a:off x="977463" y="3626068"/>
            <a:ext cx="10405241" cy="31215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0A7D3D-EF48-C2D3-4453-B8BB7307F127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1</a:t>
            </a:r>
            <a:r>
              <a:rPr lang="en-US" sz="4000" baseline="30000" dirty="0"/>
              <a:t>st</a:t>
            </a:r>
            <a:r>
              <a:rPr lang="en-US" sz="4000" dirty="0"/>
              <a:t> Question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538055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FA482C-0FA9-FB20-F899-F79F7F51A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0BA240-9491-7598-9962-DFCEDB01E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0" t="17317" r="32155" b="51571"/>
          <a:stretch>
            <a:fillRect/>
          </a:stretch>
        </p:blipFill>
        <p:spPr>
          <a:xfrm>
            <a:off x="630620" y="1250732"/>
            <a:ext cx="10888718" cy="2081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270774-6F68-9125-5825-382D8FB4F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9" t="20996" r="31379" b="38084"/>
          <a:stretch>
            <a:fillRect/>
          </a:stretch>
        </p:blipFill>
        <p:spPr>
          <a:xfrm>
            <a:off x="740980" y="3783724"/>
            <a:ext cx="10689020" cy="28062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5BE91-2BB6-E64C-4157-0D48A0286F3A}"/>
              </a:ext>
            </a:extLst>
          </p:cNvPr>
          <p:cNvSpPr txBox="1"/>
          <p:nvPr/>
        </p:nvSpPr>
        <p:spPr>
          <a:xfrm>
            <a:off x="0" y="262759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2</a:t>
            </a:r>
            <a:r>
              <a:rPr lang="en-US" sz="5000" baseline="30000" dirty="0"/>
              <a:t>nd</a:t>
            </a:r>
            <a:r>
              <a:rPr lang="en-US" sz="5000" dirty="0"/>
              <a:t> Question</a:t>
            </a:r>
            <a:endParaRPr lang="en-IN" sz="5000" dirty="0"/>
          </a:p>
        </p:txBody>
      </p:sp>
    </p:spTree>
    <p:extLst>
      <p:ext uri="{BB962C8B-B14F-4D97-AF65-F5344CB8AC3E}">
        <p14:creationId xmlns:p14="http://schemas.microsoft.com/office/powerpoint/2010/main" val="609853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C5E028-317A-5FB7-4495-BEC7C317D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9683C2-4726-8650-A89D-E0C46E7CD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2" t="25167" r="30603" b="24292"/>
          <a:stretch>
            <a:fillRect/>
          </a:stretch>
        </p:blipFill>
        <p:spPr>
          <a:xfrm>
            <a:off x="1319049" y="91966"/>
            <a:ext cx="9553903" cy="4112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EF9C7-31AF-537E-A32D-62FC808876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8" t="50576" r="28621" b="17854"/>
          <a:stretch>
            <a:fillRect/>
          </a:stretch>
        </p:blipFill>
        <p:spPr>
          <a:xfrm>
            <a:off x="977463" y="4508938"/>
            <a:ext cx="10237075" cy="216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43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194B44-AE87-6465-6131-1650B30B6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CC5385-5638-FC1A-800E-53AA623B9CC7}"/>
              </a:ext>
            </a:extLst>
          </p:cNvPr>
          <p:cNvSpPr txBox="1"/>
          <p:nvPr/>
        </p:nvSpPr>
        <p:spPr>
          <a:xfrm>
            <a:off x="0" y="136634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3</a:t>
            </a:r>
            <a:r>
              <a:rPr lang="en-US" sz="5000" baseline="30000" dirty="0"/>
              <a:t>rd</a:t>
            </a:r>
            <a:r>
              <a:rPr lang="en-US" sz="5000" dirty="0"/>
              <a:t> Question</a:t>
            </a:r>
            <a:endParaRPr lang="en-IN" sz="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43E6F-C87F-B3F3-36E9-BB60932E0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9" t="15785" r="29396" b="6973"/>
          <a:stretch>
            <a:fillRect/>
          </a:stretch>
        </p:blipFill>
        <p:spPr>
          <a:xfrm>
            <a:off x="1870841" y="1135118"/>
            <a:ext cx="8082456" cy="52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66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057C37-1B91-6324-63FF-6C2AFEC0A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39F20B-28F0-6E2F-7309-9127DC6D3E26}"/>
              </a:ext>
            </a:extLst>
          </p:cNvPr>
          <p:cNvSpPr txBox="1"/>
          <p:nvPr/>
        </p:nvSpPr>
        <p:spPr>
          <a:xfrm>
            <a:off x="-12700" y="190500"/>
            <a:ext cx="12192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4</a:t>
            </a:r>
            <a:r>
              <a:rPr lang="en-US" sz="5000" baseline="30000" dirty="0"/>
              <a:t>th</a:t>
            </a:r>
            <a:r>
              <a:rPr lang="en-US" sz="5000" dirty="0"/>
              <a:t> Question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15D25-04F2-AFAB-E6EF-4290F528A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21852" r="48844" b="36296"/>
          <a:stretch>
            <a:fillRect/>
          </a:stretch>
        </p:blipFill>
        <p:spPr>
          <a:xfrm>
            <a:off x="0" y="1206500"/>
            <a:ext cx="5346700" cy="370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91329B-A08A-333B-C134-26A7526A3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5" t="54444" r="33854" b="14074"/>
          <a:stretch>
            <a:fillRect/>
          </a:stretch>
        </p:blipFill>
        <p:spPr>
          <a:xfrm>
            <a:off x="6781800" y="1295400"/>
            <a:ext cx="5410200" cy="34417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3AFE7F5-5AF5-3F73-0B50-059F57AACC55}"/>
              </a:ext>
            </a:extLst>
          </p:cNvPr>
          <p:cNvSpPr/>
          <p:nvPr/>
        </p:nvSpPr>
        <p:spPr>
          <a:xfrm>
            <a:off x="5511800" y="2870200"/>
            <a:ext cx="965200" cy="63500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951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544A4D-FD49-6C46-CC4C-995208430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4DBF7E-E139-3D24-8CC8-36B51DCC1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16" b="16667"/>
          <a:stretch>
            <a:fillRect/>
          </a:stretch>
        </p:blipFill>
        <p:spPr>
          <a:xfrm>
            <a:off x="241300" y="977900"/>
            <a:ext cx="11772900" cy="571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F1628-5E68-D28C-EDEC-7E32FF7D086C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5.1</a:t>
            </a:r>
            <a:r>
              <a:rPr lang="en-US" sz="5000" baseline="30000" dirty="0"/>
              <a:t>th</a:t>
            </a:r>
            <a:r>
              <a:rPr lang="en-US" sz="5000" dirty="0"/>
              <a:t> Question</a:t>
            </a:r>
            <a:endParaRPr lang="en-IN" sz="5000" dirty="0"/>
          </a:p>
        </p:txBody>
      </p:sp>
    </p:spTree>
    <p:extLst>
      <p:ext uri="{BB962C8B-B14F-4D97-AF65-F5344CB8AC3E}">
        <p14:creationId xmlns:p14="http://schemas.microsoft.com/office/powerpoint/2010/main" val="1479948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C60E9B-F7E7-FE6E-5B67-69116B7A8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44DBD-893E-36F1-BDF8-0BE0216A3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8" r="45313" b="11296"/>
          <a:stretch>
            <a:fillRect/>
          </a:stretch>
        </p:blipFill>
        <p:spPr>
          <a:xfrm>
            <a:off x="876300" y="1143000"/>
            <a:ext cx="10274300" cy="538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8D93D-743B-B65C-A74B-934225307F28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5.2</a:t>
            </a:r>
            <a:r>
              <a:rPr lang="en-US" sz="5000" baseline="30000" dirty="0"/>
              <a:t>th</a:t>
            </a:r>
            <a:r>
              <a:rPr lang="en-US" sz="5000" dirty="0"/>
              <a:t> Question</a:t>
            </a:r>
            <a:endParaRPr lang="en-IN" sz="5000" dirty="0"/>
          </a:p>
        </p:txBody>
      </p:sp>
    </p:spTree>
    <p:extLst>
      <p:ext uri="{BB962C8B-B14F-4D97-AF65-F5344CB8AC3E}">
        <p14:creationId xmlns:p14="http://schemas.microsoft.com/office/powerpoint/2010/main" val="2578539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6B2A8F-A200-4636-8D3E-5986C0D74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7089E-74BA-C312-2DD5-F0AA25F65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" t="17819" r="41021" b="5668"/>
          <a:stretch>
            <a:fillRect/>
          </a:stretch>
        </p:blipFill>
        <p:spPr>
          <a:xfrm>
            <a:off x="793750" y="1346200"/>
            <a:ext cx="106045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5DBA9B-5B9F-F43D-7F7A-98554F189AF6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5.3</a:t>
            </a:r>
            <a:r>
              <a:rPr lang="en-US" sz="5000" baseline="30000" dirty="0"/>
              <a:t>th</a:t>
            </a:r>
            <a:r>
              <a:rPr lang="en-US" sz="5000" dirty="0"/>
              <a:t> Question</a:t>
            </a:r>
            <a:endParaRPr lang="en-IN" sz="5000" dirty="0"/>
          </a:p>
        </p:txBody>
      </p:sp>
    </p:spTree>
    <p:extLst>
      <p:ext uri="{BB962C8B-B14F-4D97-AF65-F5344CB8AC3E}">
        <p14:creationId xmlns:p14="http://schemas.microsoft.com/office/powerpoint/2010/main" val="3650920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FFD3C4-8D62-AF80-74CE-060A691D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11181-3288-6424-85CB-3C3EBA9F1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7" r="44687" b="14443"/>
          <a:stretch>
            <a:fillRect/>
          </a:stretch>
        </p:blipFill>
        <p:spPr>
          <a:xfrm>
            <a:off x="723900" y="1663700"/>
            <a:ext cx="10744200" cy="4711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8654E1-FD5C-1D44-1E41-D171F63DAE9B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5.4</a:t>
            </a:r>
            <a:r>
              <a:rPr lang="en-US" sz="5000" baseline="30000" dirty="0"/>
              <a:t>th</a:t>
            </a:r>
            <a:r>
              <a:rPr lang="en-US" sz="5000" dirty="0"/>
              <a:t> Question</a:t>
            </a:r>
            <a:endParaRPr lang="en-IN" sz="5000" dirty="0"/>
          </a:p>
        </p:txBody>
      </p:sp>
    </p:spTree>
    <p:extLst>
      <p:ext uri="{BB962C8B-B14F-4D97-AF65-F5344CB8AC3E}">
        <p14:creationId xmlns:p14="http://schemas.microsoft.com/office/powerpoint/2010/main" val="1333729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41740C-8207-3323-CD1E-DDF7318C3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F9DF577-C7BA-DA05-462B-55F17207696B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6</a:t>
            </a:r>
            <a:r>
              <a:rPr lang="en-US" sz="5000" baseline="30000" dirty="0"/>
              <a:t>th</a:t>
            </a:r>
            <a:r>
              <a:rPr lang="en-US" sz="5000" dirty="0"/>
              <a:t> Question</a:t>
            </a:r>
            <a:endParaRPr lang="en-IN" sz="5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38BB54-3C8A-41B0-B4F3-8073FC3D6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7" r="28229" b="17037"/>
          <a:stretch>
            <a:fillRect/>
          </a:stretch>
        </p:blipFill>
        <p:spPr>
          <a:xfrm>
            <a:off x="279400" y="1346200"/>
            <a:ext cx="11595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34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975FB-8754-EA01-21BB-B9D26170D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06919-9F9B-CC6E-51A4-C04C97387839}"/>
              </a:ext>
            </a:extLst>
          </p:cNvPr>
          <p:cNvSpPr txBox="1"/>
          <p:nvPr/>
        </p:nvSpPr>
        <p:spPr>
          <a:xfrm>
            <a:off x="210207" y="430924"/>
            <a:ext cx="115929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dirty="0"/>
              <a:t>Key Metrics to </a:t>
            </a:r>
            <a:r>
              <a:rPr lang="en-IN" sz="5000" dirty="0" err="1"/>
              <a:t>Analyze</a:t>
            </a:r>
            <a:r>
              <a:rPr lang="en-IN" sz="50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1BFD07-5DEC-7CD7-2F41-53476261A192}"/>
              </a:ext>
            </a:extLst>
          </p:cNvPr>
          <p:cNvSpPr txBox="1"/>
          <p:nvPr/>
        </p:nvSpPr>
        <p:spPr>
          <a:xfrm>
            <a:off x="693682" y="1366344"/>
            <a:ext cx="104367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/>
              <a:t>Funding Goal vs. Pledged Amount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4000" dirty="0"/>
              <a:t>Number of Backers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4000" dirty="0"/>
              <a:t>Project Duration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4000" dirty="0"/>
              <a:t>Project Duration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4000" dirty="0"/>
              <a:t>Success/Failure Rate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4000" dirty="0"/>
              <a:t>Category Trends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4000" dirty="0"/>
              <a:t>Launch Dates and Deadlines</a:t>
            </a:r>
          </a:p>
        </p:txBody>
      </p:sp>
    </p:spTree>
    <p:extLst>
      <p:ext uri="{BB962C8B-B14F-4D97-AF65-F5344CB8AC3E}">
        <p14:creationId xmlns:p14="http://schemas.microsoft.com/office/powerpoint/2010/main" val="76030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7D50C5-F320-9884-D41C-716EA10D0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2E382B-AD2D-580A-339E-6E5D76493B95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7</a:t>
            </a:r>
            <a:r>
              <a:rPr lang="en-US" sz="5000" baseline="30000" dirty="0"/>
              <a:t>th</a:t>
            </a:r>
            <a:r>
              <a:rPr lang="en-US" sz="5000" dirty="0"/>
              <a:t> Question</a:t>
            </a:r>
            <a:endParaRPr lang="en-IN" sz="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FECFB-3FD7-20CE-B34F-99016D8B1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5" r="36875" b="11852"/>
          <a:stretch>
            <a:fillRect/>
          </a:stretch>
        </p:blipFill>
        <p:spPr>
          <a:xfrm>
            <a:off x="546100" y="1168400"/>
            <a:ext cx="110998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78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A4CF5B-2319-89CC-14B5-EB1D5A348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83A664-6EA4-5CE0-088B-29A093E87627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8.1</a:t>
            </a:r>
            <a:r>
              <a:rPr lang="en-US" sz="5000" baseline="30000" dirty="0"/>
              <a:t>th</a:t>
            </a:r>
            <a:r>
              <a:rPr lang="en-US" sz="5000" dirty="0"/>
              <a:t> Question</a:t>
            </a:r>
            <a:endParaRPr lang="en-IN" sz="5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B79990-6C95-E6DF-0C97-B0425822B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5" r="27396" b="13148"/>
          <a:stretch>
            <a:fillRect/>
          </a:stretch>
        </p:blipFill>
        <p:spPr>
          <a:xfrm>
            <a:off x="565150" y="1282700"/>
            <a:ext cx="110617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62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12523C-E7D9-0435-ECEE-445D946EB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EBCE3C-D13D-434A-6F69-47BC94F36120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8.2</a:t>
            </a:r>
            <a:r>
              <a:rPr lang="en-US" sz="5000" baseline="30000" dirty="0"/>
              <a:t>th</a:t>
            </a:r>
            <a:r>
              <a:rPr lang="en-US" sz="5000" dirty="0"/>
              <a:t> Question</a:t>
            </a:r>
            <a:endParaRPr lang="en-IN" sz="5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8BDAAB-6065-0909-ADB4-F7F15F1C4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5" r="28750" b="12593"/>
          <a:stretch>
            <a:fillRect/>
          </a:stretch>
        </p:blipFill>
        <p:spPr>
          <a:xfrm>
            <a:off x="647700" y="1409700"/>
            <a:ext cx="109347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43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3B53CC-ED73-5C93-EB15-97A9A55CC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09FDC7-F97E-7468-424F-E35E86B86A84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8.3</a:t>
            </a:r>
            <a:r>
              <a:rPr lang="en-US" sz="5000" baseline="30000" dirty="0"/>
              <a:t>th</a:t>
            </a:r>
            <a:r>
              <a:rPr lang="en-US" sz="5000" dirty="0"/>
              <a:t> Question</a:t>
            </a:r>
            <a:endParaRPr lang="en-IN" sz="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F90AC7-D8F5-9D18-9B90-61CE70920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 r="30521" b="11482"/>
          <a:stretch>
            <a:fillRect/>
          </a:stretch>
        </p:blipFill>
        <p:spPr>
          <a:xfrm>
            <a:off x="615950" y="1104900"/>
            <a:ext cx="109601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43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855C90-1DC1-0472-A147-9BBD29862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3701B6-33E3-379D-0A4F-3BEE91F58AEB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8.4</a:t>
            </a:r>
            <a:r>
              <a:rPr lang="en-US" sz="5000" baseline="30000" dirty="0"/>
              <a:t>th</a:t>
            </a:r>
            <a:r>
              <a:rPr lang="en-US" sz="5000" dirty="0"/>
              <a:t> Question</a:t>
            </a:r>
            <a:endParaRPr lang="en-IN" sz="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D0DC1-7AF9-1E47-C59C-881E9610B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t="15742" r="27708" b="13333"/>
          <a:stretch>
            <a:fillRect/>
          </a:stretch>
        </p:blipFill>
        <p:spPr>
          <a:xfrm>
            <a:off x="88900" y="1079500"/>
            <a:ext cx="121031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16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7A231E-D0AE-E383-2166-D2C9E4C99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0CD816-0ED9-B0A5-5FCC-6AE25128DCDA}"/>
              </a:ext>
            </a:extLst>
          </p:cNvPr>
          <p:cNvSpPr txBox="1"/>
          <p:nvPr/>
        </p:nvSpPr>
        <p:spPr>
          <a:xfrm>
            <a:off x="210207" y="430924"/>
            <a:ext cx="1159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PROBLEMS</a:t>
            </a:r>
            <a:r>
              <a:rPr lang="en-IN" sz="50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028274-4095-698E-A81B-00CC871C2F9D}"/>
              </a:ext>
            </a:extLst>
          </p:cNvPr>
          <p:cNvSpPr txBox="1"/>
          <p:nvPr/>
        </p:nvSpPr>
        <p:spPr>
          <a:xfrm>
            <a:off x="220717" y="1639613"/>
            <a:ext cx="12097407" cy="4613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IN" sz="4000" dirty="0"/>
              <a:t> Declining Year-on-Year Sales / Pledges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IN" sz="4000" dirty="0"/>
              <a:t>Low Project Success Rate</a:t>
            </a:r>
            <a:r>
              <a:rPr lang="en-US" sz="4000" b="1" dirty="0"/>
              <a:t>Modeling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IN" sz="4000" dirty="0"/>
              <a:t>Declining Backer Engagement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IN" sz="4000" dirty="0"/>
              <a:t>Regional Growth Stagnation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/>
              <a:t>High Rate of Project Abandonment or Fraud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084519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5805CD-66E8-8644-97F0-4984AFDC0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0CA49E-B7F0-13DE-D74C-BDAFD29A39F6}"/>
              </a:ext>
            </a:extLst>
          </p:cNvPr>
          <p:cNvSpPr txBox="1"/>
          <p:nvPr/>
        </p:nvSpPr>
        <p:spPr>
          <a:xfrm>
            <a:off x="248307" y="430924"/>
            <a:ext cx="1159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SOLUTION TO PROBLEM 1</a:t>
            </a:r>
            <a:r>
              <a:rPr lang="en-IN" sz="50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E5EFAF-93F6-54F0-02A6-69FBD8FD0B66}"/>
              </a:ext>
            </a:extLst>
          </p:cNvPr>
          <p:cNvSpPr txBox="1"/>
          <p:nvPr/>
        </p:nvSpPr>
        <p:spPr>
          <a:xfrm>
            <a:off x="220717" y="1639613"/>
            <a:ext cx="12097407" cy="5064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Identify high-value backers (via RFM analysis) and retarget them with curated project recommendations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Use historical pledge data to find high-performing months and promote campaigns more heavily during those times.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Forecast pledge drop ahead of time and launch early interventions (email marketing, creator boosts).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500" dirty="0"/>
              <a:t>Work on marketing in the Countries with low performance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500" dirty="0"/>
              <a:t>Creating a united Payment method To engage Foren investors</a:t>
            </a:r>
          </a:p>
        </p:txBody>
      </p:sp>
    </p:spTree>
    <p:extLst>
      <p:ext uri="{BB962C8B-B14F-4D97-AF65-F5344CB8AC3E}">
        <p14:creationId xmlns:p14="http://schemas.microsoft.com/office/powerpoint/2010/main" val="3260899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0D181-C0F5-BCE7-C21A-D13C3DA51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0B7B97-0E2B-BB43-CE1E-B26BD8399AF4}"/>
              </a:ext>
            </a:extLst>
          </p:cNvPr>
          <p:cNvSpPr txBox="1"/>
          <p:nvPr/>
        </p:nvSpPr>
        <p:spPr>
          <a:xfrm>
            <a:off x="248307" y="430924"/>
            <a:ext cx="1159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SOLUTION TO PROBLEM 2</a:t>
            </a:r>
            <a:r>
              <a:rPr lang="en-IN" sz="50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EFB8C-EA8E-54A2-B11D-A7698DC72BD0}"/>
              </a:ext>
            </a:extLst>
          </p:cNvPr>
          <p:cNvSpPr txBox="1"/>
          <p:nvPr/>
        </p:nvSpPr>
        <p:spPr>
          <a:xfrm>
            <a:off x="220717" y="1639613"/>
            <a:ext cx="12097407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Use insights from successful campaigns to create an onboarding guide, best practices, or AI-based coach for new creators.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Introduce a goal recommendation tool based on category and region using historical data.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500" dirty="0"/>
              <a:t>S</a:t>
            </a:r>
            <a:r>
              <a:rPr lang="en-US" sz="2800" dirty="0"/>
              <a:t>how creators a “success probability” score during project creation to help improve before launch.</a:t>
            </a:r>
          </a:p>
        </p:txBody>
      </p:sp>
    </p:spTree>
    <p:extLst>
      <p:ext uri="{BB962C8B-B14F-4D97-AF65-F5344CB8AC3E}">
        <p14:creationId xmlns:p14="http://schemas.microsoft.com/office/powerpoint/2010/main" val="4055116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5D60BD-4B75-7F60-8275-E09AF0569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422C70-8E2B-FEF9-C9A7-25790542CBE1}"/>
              </a:ext>
            </a:extLst>
          </p:cNvPr>
          <p:cNvSpPr txBox="1"/>
          <p:nvPr/>
        </p:nvSpPr>
        <p:spPr>
          <a:xfrm>
            <a:off x="248307" y="430924"/>
            <a:ext cx="1159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SOLUTION TO PROBLEM 3</a:t>
            </a:r>
            <a:r>
              <a:rPr lang="en-IN" sz="50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CF791-AEE8-8E91-7862-A8A74CD01F01}"/>
              </a:ext>
            </a:extLst>
          </p:cNvPr>
          <p:cNvSpPr txBox="1"/>
          <p:nvPr/>
        </p:nvSpPr>
        <p:spPr>
          <a:xfrm>
            <a:off x="220717" y="1639613"/>
            <a:ext cx="12097407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Introduce badges, ranks, or reward credits for frequent or high-value backers.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Use machine learning to send timely, personalized project recommendations based on backer interest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Require funded creators to send milestone updates this improves transparency and builds trust.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Encourage creators to offer creative/early access rewards based on analysis of past backer preferences.</a:t>
            </a:r>
          </a:p>
        </p:txBody>
      </p:sp>
    </p:spTree>
    <p:extLst>
      <p:ext uri="{BB962C8B-B14F-4D97-AF65-F5344CB8AC3E}">
        <p14:creationId xmlns:p14="http://schemas.microsoft.com/office/powerpoint/2010/main" val="3405310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65A707-893F-2899-0F1E-4F7D87D08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90119B-EB90-7792-66A8-ED98FE6D6AF9}"/>
              </a:ext>
            </a:extLst>
          </p:cNvPr>
          <p:cNvSpPr txBox="1"/>
          <p:nvPr/>
        </p:nvSpPr>
        <p:spPr>
          <a:xfrm>
            <a:off x="248307" y="430924"/>
            <a:ext cx="1159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SOLUTION TO PROBLEM 4</a:t>
            </a:r>
            <a:r>
              <a:rPr lang="en-IN" sz="50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F2B99-F3DB-00D6-9E6B-EACCB6EA4CF0}"/>
              </a:ext>
            </a:extLst>
          </p:cNvPr>
          <p:cNvSpPr txBox="1"/>
          <p:nvPr/>
        </p:nvSpPr>
        <p:spPr>
          <a:xfrm>
            <a:off x="220717" y="1639613"/>
            <a:ext cx="12097407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Run region-specific workshops and feature local success stories.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Expand the platform’s support for local currencies and languages to make it accessible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Highlight culturally relevant project categories in each region using usage pattern clustering.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Run ads on region-specific social platforms using data-backed category focus.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8186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224875-B902-5E5A-ADC3-F658F220B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0904D1-242F-40BB-7DC1-B35793142921}"/>
              </a:ext>
            </a:extLst>
          </p:cNvPr>
          <p:cNvSpPr txBox="1"/>
          <p:nvPr/>
        </p:nvSpPr>
        <p:spPr>
          <a:xfrm>
            <a:off x="210207" y="430924"/>
            <a:ext cx="1159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Potential Analysis Questions</a:t>
            </a:r>
            <a:r>
              <a:rPr lang="en-IN" sz="50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4DD4EF-1A51-C41C-3A9F-DC2D9A3531E7}"/>
              </a:ext>
            </a:extLst>
          </p:cNvPr>
          <p:cNvSpPr txBox="1"/>
          <p:nvPr/>
        </p:nvSpPr>
        <p:spPr>
          <a:xfrm>
            <a:off x="220717" y="2217682"/>
            <a:ext cx="120974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/>
              <a:t>What factors affect project success?</a:t>
            </a:r>
            <a:endParaRPr lang="en-IN" sz="4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4000" dirty="0"/>
              <a:t>Which categories perform best?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/>
              <a:t>Is there a pattern in successful project durations?</a:t>
            </a:r>
            <a:endParaRPr lang="en-IN" sz="4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000" dirty="0"/>
              <a:t>What pledge goal is optimal for certain categories?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6617970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97FEF-970F-366C-8073-785EAA15B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D17C39-FDB0-95B2-8507-A63C09190021}"/>
              </a:ext>
            </a:extLst>
          </p:cNvPr>
          <p:cNvSpPr txBox="1"/>
          <p:nvPr/>
        </p:nvSpPr>
        <p:spPr>
          <a:xfrm>
            <a:off x="248307" y="430924"/>
            <a:ext cx="1159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SOLUTION TO PROBLEM 5</a:t>
            </a:r>
            <a:r>
              <a:rPr lang="en-IN" sz="50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2C205-800A-213D-56FF-5FC4FED4A401}"/>
              </a:ext>
            </a:extLst>
          </p:cNvPr>
          <p:cNvSpPr txBox="1"/>
          <p:nvPr/>
        </p:nvSpPr>
        <p:spPr>
          <a:xfrm>
            <a:off x="220717" y="1639613"/>
            <a:ext cx="12097407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Use machine learning to flag suspicious campaigns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Introduce a public trust score for creators based on past delivery, updates, and backer feedback.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Require ID/document verification and KYC checks before projects go live.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Release funds in stages based on milestone delivery (verified by backer feedback or uploads).</a:t>
            </a:r>
          </a:p>
        </p:txBody>
      </p:sp>
    </p:spTree>
    <p:extLst>
      <p:ext uri="{BB962C8B-B14F-4D97-AF65-F5344CB8AC3E}">
        <p14:creationId xmlns:p14="http://schemas.microsoft.com/office/powerpoint/2010/main" val="2423861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128088-C4CA-924E-1FB3-C92379025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98C317-CA10-B600-DDA0-4C2846D8EDC7}"/>
              </a:ext>
            </a:extLst>
          </p:cNvPr>
          <p:cNvSpPr txBox="1"/>
          <p:nvPr/>
        </p:nvSpPr>
        <p:spPr>
          <a:xfrm>
            <a:off x="248307" y="430924"/>
            <a:ext cx="1159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Conclusion</a:t>
            </a:r>
            <a:r>
              <a:rPr lang="en-IN" sz="50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ED4BA-4A57-8922-26EC-3ABC69EFDB70}"/>
              </a:ext>
            </a:extLst>
          </p:cNvPr>
          <p:cNvSpPr txBox="1"/>
          <p:nvPr/>
        </p:nvSpPr>
        <p:spPr>
          <a:xfrm>
            <a:off x="208017" y="2020613"/>
            <a:ext cx="12097407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Kickstarter is a rich platform for data-driven insights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Great use case for classification, trend analysis, and recommendation systems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Ideal for portfolio projects or real-time dashboards</a:t>
            </a:r>
          </a:p>
        </p:txBody>
      </p:sp>
    </p:spTree>
    <p:extLst>
      <p:ext uri="{BB962C8B-B14F-4D97-AF65-F5344CB8AC3E}">
        <p14:creationId xmlns:p14="http://schemas.microsoft.com/office/powerpoint/2010/main" val="2395502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823567-6614-1E4B-765D-653F36566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F32274-B0FD-CC3E-B769-7337C472958F}"/>
              </a:ext>
            </a:extLst>
          </p:cNvPr>
          <p:cNvSpPr txBox="1"/>
          <p:nvPr/>
        </p:nvSpPr>
        <p:spPr>
          <a:xfrm>
            <a:off x="1320800" y="3886200"/>
            <a:ext cx="10871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/>
              <a:t>The END…</a:t>
            </a:r>
            <a:endParaRPr lang="en-IN" sz="20000" dirty="0"/>
          </a:p>
        </p:txBody>
      </p:sp>
    </p:spTree>
    <p:extLst>
      <p:ext uri="{BB962C8B-B14F-4D97-AF65-F5344CB8AC3E}">
        <p14:creationId xmlns:p14="http://schemas.microsoft.com/office/powerpoint/2010/main" val="2999376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84643B-F4F2-008B-ABA1-EF9EAECD5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AF6CD4-F8C3-767E-F3C6-E746A47CEF71}"/>
              </a:ext>
            </a:extLst>
          </p:cNvPr>
          <p:cNvSpPr txBox="1"/>
          <p:nvPr/>
        </p:nvSpPr>
        <p:spPr>
          <a:xfrm>
            <a:off x="210207" y="430924"/>
            <a:ext cx="1159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Example Tools &amp; Techniques</a:t>
            </a:r>
            <a:r>
              <a:rPr lang="en-IN" sz="50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56E23-795C-2F47-357F-9FD4A9DC7764}"/>
              </a:ext>
            </a:extLst>
          </p:cNvPr>
          <p:cNvSpPr txBox="1"/>
          <p:nvPr/>
        </p:nvSpPr>
        <p:spPr>
          <a:xfrm>
            <a:off x="220717" y="1639613"/>
            <a:ext cx="12097407" cy="369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4000" b="1" dirty="0"/>
              <a:t>Data Cleaning:</a:t>
            </a:r>
            <a:r>
              <a:rPr lang="en-IN" sz="4000" dirty="0"/>
              <a:t> EXCEL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4000" b="1" dirty="0"/>
              <a:t>Visualization:</a:t>
            </a:r>
            <a:r>
              <a:rPr lang="en-IN" sz="4000" dirty="0"/>
              <a:t> EXCEL/Power BI / Tableau</a:t>
            </a:r>
            <a:endParaRPr lang="en-US" sz="4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b="1" dirty="0"/>
              <a:t>Modeling: </a:t>
            </a:r>
            <a:r>
              <a:rPr lang="en-IN" sz="4000" dirty="0"/>
              <a:t>EXCEL</a:t>
            </a:r>
            <a:r>
              <a:rPr lang="en-US" sz="4000" b="1" dirty="0"/>
              <a:t> </a:t>
            </a:r>
            <a:r>
              <a:rPr lang="en-US" sz="4000" dirty="0"/>
              <a:t>/ </a:t>
            </a:r>
            <a:r>
              <a:rPr lang="en-IN" sz="4000" dirty="0"/>
              <a:t>Power BI Desktop / Tableau Desktop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4000" b="1" dirty="0"/>
              <a:t>Text Analysis:</a:t>
            </a:r>
            <a:r>
              <a:rPr lang="en-IN" sz="4000" dirty="0"/>
              <a:t> SQL </a:t>
            </a:r>
          </a:p>
        </p:txBody>
      </p:sp>
    </p:spTree>
    <p:extLst>
      <p:ext uri="{BB962C8B-B14F-4D97-AF65-F5344CB8AC3E}">
        <p14:creationId xmlns:p14="http://schemas.microsoft.com/office/powerpoint/2010/main" val="1870780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61476-75A6-6611-AB56-2FC68ADAE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9DB4D7-BA6C-5E1E-B3A5-DA80347985E6}"/>
              </a:ext>
            </a:extLst>
          </p:cNvPr>
          <p:cNvSpPr txBox="1"/>
          <p:nvPr/>
        </p:nvSpPr>
        <p:spPr>
          <a:xfrm>
            <a:off x="1605776" y="3574670"/>
            <a:ext cx="92385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b="1" dirty="0"/>
              <a:t>1.Data Cleaning By Excel</a:t>
            </a:r>
            <a:endParaRPr lang="en-IN" sz="7000" dirty="0"/>
          </a:p>
        </p:txBody>
      </p:sp>
    </p:spTree>
    <p:extLst>
      <p:ext uri="{BB962C8B-B14F-4D97-AF65-F5344CB8AC3E}">
        <p14:creationId xmlns:p14="http://schemas.microsoft.com/office/powerpoint/2010/main" val="208693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1030E5-8275-258F-D685-250317DB3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D57420-EA33-2823-9B0E-A3A1B16DF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79" b="5631"/>
          <a:stretch>
            <a:fillRect/>
          </a:stretch>
        </p:blipFill>
        <p:spPr>
          <a:xfrm>
            <a:off x="236483" y="220717"/>
            <a:ext cx="11719034" cy="2606567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0DF3B236-A2DF-F6F4-D1ED-834EBEB55F77}"/>
              </a:ext>
            </a:extLst>
          </p:cNvPr>
          <p:cNvSpPr/>
          <p:nvPr/>
        </p:nvSpPr>
        <p:spPr>
          <a:xfrm>
            <a:off x="5318235" y="2942898"/>
            <a:ext cx="956441" cy="903890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9B37B1-AC42-7981-1CE9-D564266C6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62"/>
          <a:stretch>
            <a:fillRect/>
          </a:stretch>
        </p:blipFill>
        <p:spPr>
          <a:xfrm>
            <a:off x="215462" y="3920359"/>
            <a:ext cx="11761076" cy="265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5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18A05E-4EC2-ABD3-9B84-10ABF4E40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9ABE99-D82B-E65A-B6A9-68502ED61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78" b="4604"/>
          <a:stretch>
            <a:fillRect/>
          </a:stretch>
        </p:blipFill>
        <p:spPr>
          <a:xfrm>
            <a:off x="394138" y="0"/>
            <a:ext cx="11403724" cy="2963918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5C92EEC4-EF8A-BE91-1E44-56FB01042DCB}"/>
              </a:ext>
            </a:extLst>
          </p:cNvPr>
          <p:cNvSpPr/>
          <p:nvPr/>
        </p:nvSpPr>
        <p:spPr>
          <a:xfrm>
            <a:off x="5602014" y="3121572"/>
            <a:ext cx="977462" cy="924911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A3D78-4924-A4BE-6355-33A5C5B5F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23" b="36705"/>
          <a:stretch>
            <a:fillRect/>
          </a:stretch>
        </p:blipFill>
        <p:spPr>
          <a:xfrm>
            <a:off x="341586" y="4172607"/>
            <a:ext cx="11508828" cy="20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95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630</Words>
  <Application>Microsoft Office PowerPoint</Application>
  <PresentationFormat>Widescreen</PresentationFormat>
  <Paragraphs>91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Arial Rounded MT Bold</vt:lpstr>
      <vt:lpstr>Calibri</vt:lpstr>
      <vt:lpstr>Calibri Light</vt:lpstr>
      <vt:lpstr>Castellar</vt:lpstr>
      <vt:lpstr>Wingdings</vt:lpstr>
      <vt:lpstr>Office Theme</vt:lpstr>
      <vt:lpstr>KICKSTARTER  Understanding Crowdfunding Through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mohd burhan</dc:creator>
  <cp:lastModifiedBy>mohd burhan</cp:lastModifiedBy>
  <cp:revision>4</cp:revision>
  <dcterms:created xsi:type="dcterms:W3CDTF">2025-07-17T15:05:49Z</dcterms:created>
  <dcterms:modified xsi:type="dcterms:W3CDTF">2025-09-25T07:21:47Z</dcterms:modified>
</cp:coreProperties>
</file>